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Century Gothic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bold.fntdata"/><Relationship Id="rId12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Italic.fntdata"/><Relationship Id="rId14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0B7ZbBXgNJDwWUXRfLUxLRjJ4Sjg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s://drive.google.com/file/d/0B7ZbBXgNJDwWbG52d0NaZTAwdjQ/view" TargetMode="External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632775" y="120834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US"/>
              <a:t>CAS  Projects </a:t>
            </a:r>
            <a:endParaRPr b="1" i="0" sz="4400" u="none" cap="none" strike="noStrike">
              <a:solidFill>
                <a:schemeClr val="dk1"/>
              </a:solidFill>
            </a:endParaRP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375" y="2166475"/>
            <a:ext cx="6277825" cy="26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900" y="707025"/>
            <a:ext cx="2117075" cy="19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34125" y="197154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CAS Projects</a:t>
            </a:r>
            <a:r>
              <a:rPr lang="en-US"/>
              <a:t> 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383775" y="342900"/>
            <a:ext cx="5643000" cy="3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9709" lvl="0" marL="274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8351"/>
              </a:buClr>
              <a:buSzPts val="1800"/>
              <a:buFont typeface="Noto Sans Symbols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1. A CAS experience where you must show you work towards achieving at least 3 Learning Objectives (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Initiative &amp; Planning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Collaborative Skills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Strength &amp; Growth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9709" lvl="0" marL="274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8351"/>
              </a:buClr>
              <a:buSzPts val="1800"/>
              <a:buFont typeface="Noto Sans Symbols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2. Your project has to be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than one month.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9709" lvl="0" marL="274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8351"/>
              </a:buClr>
              <a:buSzPts val="1800"/>
              <a:buFont typeface="Noto Sans Symbols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3. Although it can have one strand (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 preferably you will have at least two of these.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9709" lvl="0" marL="274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8351"/>
              </a:buClr>
              <a:buSzPts val="1800"/>
              <a:buFont typeface="Noto Sans Symbols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Show evidence of using CAS Stages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925" y="1290300"/>
            <a:ext cx="3747174" cy="265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23850" y="4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Using the Stages in </a:t>
            </a:r>
            <a:r>
              <a:rPr b="1" lang="en-US" sz="3600">
                <a:solidFill>
                  <a:srgbClr val="FF0000"/>
                </a:solidFill>
              </a:rPr>
              <a:t>Service</a:t>
            </a:r>
            <a:r>
              <a:rPr b="1" lang="en-US" sz="3600"/>
              <a:t> </a:t>
            </a:r>
            <a:endParaRPr b="1" sz="3600"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2253600" y="786100"/>
            <a:ext cx="68310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•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Investigation: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analysis of a selected issue, with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identification and confirmation of a community need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often with the designated community partner.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•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Preparation: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a service plan appropriate to the identified need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with clarification of roles and responsibilities, resource requirements, and timelines to successfully implement the plan. Any community partners are likely to be consulted.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•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Action: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 the plan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through direct service, indirect service, advocacy, or research</a:t>
            </a:r>
            <a:endParaRPr sz="18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75" y="1670288"/>
            <a:ext cx="2296375" cy="16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32275" y="4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/>
              <a:t>Using the Stages in </a:t>
            </a:r>
            <a:r>
              <a:rPr b="1" lang="en-US" sz="3600">
                <a:solidFill>
                  <a:srgbClr val="FF0000"/>
                </a:solidFill>
              </a:rPr>
              <a:t>Service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2693650" y="987750"/>
            <a:ext cx="6333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•"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Reflection: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Feelings and actions applied to the context of self, community and the world. With service learning, reflection often occurs with greater frequency as students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significant moments generated by new situations and insights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•"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Demonstration: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explicit what and how you learned and what you have accomplished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entury Gothic"/>
              <a:buChar char="•"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Managebac 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4"/>
            <a:ext cx="2458700" cy="2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49740" y="-55041"/>
            <a:ext cx="1949999" cy="26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32924" cy="18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816" y="2894775"/>
            <a:ext cx="4075684" cy="19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888" y="269970"/>
            <a:ext cx="2893875" cy="14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0775" y="1339325"/>
            <a:ext cx="3500050" cy="18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099" y="3149050"/>
            <a:ext cx="2412950" cy="18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9" y="95250"/>
            <a:ext cx="2774601" cy="17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275" y="205975"/>
            <a:ext cx="4412801" cy="33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725" y="2211825"/>
            <a:ext cx="3383350" cy="25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 title="REFUGEE_FILM (1).mov">
            <a:hlinkClick r:id="rId3"/>
          </p:cNvPr>
          <p:cNvSpPr/>
          <p:nvPr/>
        </p:nvSpPr>
        <p:spPr>
          <a:xfrm>
            <a:off x="4811600" y="1776825"/>
            <a:ext cx="4332400" cy="32493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Shape 136" title="IMG_3832.m4v">
            <a:hlinkClick r:id="rId5"/>
          </p:cNvPr>
          <p:cNvSpPr/>
          <p:nvPr/>
        </p:nvSpPr>
        <p:spPr>
          <a:xfrm>
            <a:off x="293375" y="205975"/>
            <a:ext cx="4811600" cy="36087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